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BA0"/>
    <a:srgbClr val="404040"/>
    <a:srgbClr val="AEBA41"/>
    <a:srgbClr val="707070"/>
    <a:srgbClr val="E7E6E6"/>
    <a:srgbClr val="D9D9D9"/>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59" d="100"/>
          <a:sy n="59" d="100"/>
        </p:scale>
        <p:origin x="2429"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7951"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21022"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0"/>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80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8470" y="1518"/>
            <a:ext cx="3611881" cy="6373368"/>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1127"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23165" y="7321825"/>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31311" y="-3153"/>
            <a:ext cx="3749040" cy="10058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31311"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31311"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24897"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7951"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91431"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63440"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63440"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63440"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65672"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93397"/>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u="none" dirty="0">
                <a:solidFill>
                  <a:srgbClr val="AEBA41"/>
                </a:solidFill>
                <a:hlinkClick r:id="rId6"/>
              </a:rPr>
              <a:t>https://coast.noaa.gov/nerrs/</a:t>
            </a:r>
            <a:endParaRPr lang="en-US" sz="1200" b="1" u="none"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51391"/>
            <a:ext cx="0" cy="6214560"/>
          </a:xfrm>
          <a:prstGeom prst="line">
            <a:avLst/>
          </a:prstGeom>
          <a:ln>
            <a:solidFill>
              <a:srgbClr val="247BA0"/>
            </a:solidFill>
          </a:ln>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hyperlink" Target="https://gtmnerr.org/" TargetMode="External"/><Relationship Id="rId7" Type="http://schemas.openxmlformats.org/officeDocument/2006/relationships/image" Target="../media/image41.jpg"/><Relationship Id="rId2" Type="http://schemas.openxmlformats.org/officeDocument/2006/relationships/hyperlink" Target="http://cdmo.baruch.sc.edu/" TargetMode="Externa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23160" cy="365760"/>
          </a:xfrm>
        </p:spPr>
        <p:txBody>
          <a:bodyPr/>
          <a:lstStyle/>
          <a:p>
            <a:r>
              <a:t>[ OCT 5 – OCT 10, 2016 ]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t>3</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(major hurricane)</a:t>
            </a:r>
          </a:p>
        </p:txBody>
      </p:sp>
      <p:sp>
        <p:nvSpPr>
          <p:cNvPr id="13" name="txt_dash_v2"/>
          <p:cNvSpPr>
            <a:spLocks noGrp="1"/>
          </p:cNvSpPr>
          <p:nvPr>
            <p:ph type="body" sz="quarter" idx="19" hasCustomPrompt="1"/>
          </p:nvPr>
        </p:nvSpPr>
        <p:spPr>
          <a:xfrm>
            <a:off x="605410" y="2584426"/>
            <a:ext cx="914400" cy="457200"/>
          </a:xfrm>
        </p:spPr>
        <p:txBody>
          <a:bodyPr/>
          <a:lstStyle/>
          <a:p>
            <a:r>
              <a:rPr dirty="0"/>
              <a:t>7.5</a:t>
            </a:r>
          </a:p>
        </p:txBody>
      </p:sp>
      <p:sp>
        <p:nvSpPr>
          <p:cNvPr id="14" name="txt_dash_v2_desc"/>
          <p:cNvSpPr>
            <a:spLocks noGrp="1"/>
          </p:cNvSpPr>
          <p:nvPr>
            <p:ph type="body" sz="quarter" idx="23" hasCustomPrompt="1"/>
          </p:nvPr>
        </p:nvSpPr>
        <p:spPr>
          <a:xfrm>
            <a:off x="146304" y="2872222"/>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32542"/>
            <a:ext cx="914400" cy="457200"/>
          </a:xfrm>
        </p:spPr>
        <p:txBody>
          <a:bodyPr/>
          <a:lstStyle/>
          <a:p>
            <a:r>
              <a:rPr dirty="0"/>
              <a:t>65</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endParaRPr lang="en-US" dirty="0"/>
          </a:p>
          <a:p>
            <a:r>
              <a:rPr dirty="0"/>
              <a:t>of 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lang="en-US" dirty="0"/>
              <a:t>6-</a:t>
            </a:r>
            <a:r>
              <a:rPr dirty="0"/>
              <a:t>7</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endParaRPr lang="en-US" dirty="0"/>
          </a:p>
          <a:p>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Matthew at “</a:t>
            </a:r>
            <a:r>
              <a:rPr b="1" dirty="0"/>
              <a:t>GTM NERR</a:t>
            </a:r>
            <a:r>
              <a:rPr dirty="0"/>
              <a:t>”</a:t>
            </a:r>
          </a:p>
        </p:txBody>
      </p:sp>
      <p:sp>
        <p:nvSpPr>
          <p:cNvPr id="20" name="txt_storm_bkgd"/>
          <p:cNvSpPr>
            <a:spLocks noGrp="1"/>
          </p:cNvSpPr>
          <p:nvPr>
            <p:ph type="body" sz="quarter" idx="16" hasCustomPrompt="1"/>
          </p:nvPr>
        </p:nvSpPr>
        <p:spPr>
          <a:xfrm>
            <a:off x="0" y="7111138"/>
            <a:ext cx="7772400" cy="1554480"/>
          </a:xfrm>
        </p:spPr>
        <p:txBody>
          <a:bodyPr/>
          <a:lstStyle/>
          <a:p>
            <a:r>
              <a:rPr dirty="0"/>
              <a:t>On Oct</a:t>
            </a:r>
            <a:r>
              <a:rPr lang="en-US" dirty="0"/>
              <a:t>ober </a:t>
            </a:r>
            <a:r>
              <a:rPr dirty="0"/>
              <a:t>7</a:t>
            </a:r>
            <a:r>
              <a:rPr lang="en-US" dirty="0"/>
              <a:t>th</a:t>
            </a:r>
            <a:r>
              <a:rPr dirty="0"/>
              <a:t>, the eye of Category 3 Hurricane Matthew came within 40 miles of St. Augustine at high tide </a:t>
            </a:r>
            <a:endParaRPr lang="en-US" dirty="0"/>
          </a:p>
          <a:p>
            <a:r>
              <a:rPr dirty="0"/>
              <a:t>and resulted in several record-breaking storm surge levels in the southeastern coastal U</a:t>
            </a:r>
            <a:r>
              <a:rPr lang="en-US" dirty="0"/>
              <a:t>nited </a:t>
            </a:r>
            <a:r>
              <a:rPr dirty="0"/>
              <a:t>S</a:t>
            </a:r>
            <a:r>
              <a:rPr lang="en-US" dirty="0"/>
              <a:t>tates</a:t>
            </a:r>
            <a:r>
              <a:rPr dirty="0"/>
              <a:t>. Storm </a:t>
            </a:r>
            <a:endParaRPr lang="en-US" dirty="0"/>
          </a:p>
          <a:p>
            <a:r>
              <a:rPr dirty="0"/>
              <a:t>surge flooding affected the St. Augustine area, including </a:t>
            </a:r>
            <a:r>
              <a:rPr lang="en-US" dirty="0"/>
              <a:t>inundation levels of 6 to 7 feet above ground level in </a:t>
            </a:r>
          </a:p>
          <a:p>
            <a:r>
              <a:rPr lang="en-US" dirty="0"/>
              <a:t>the vicinity of Matanzas Inlet.</a:t>
            </a:r>
            <a:r>
              <a:rPr dirty="0"/>
              <a:t>
The effects of Matthew were observed at the </a:t>
            </a:r>
            <a:r>
              <a:rPr b="1" dirty="0" err="1"/>
              <a:t>Guana</a:t>
            </a:r>
            <a:r>
              <a:rPr b="1" dirty="0"/>
              <a:t> </a:t>
            </a:r>
            <a:r>
              <a:rPr b="1" dirty="0" err="1"/>
              <a:t>Tolomato</a:t>
            </a:r>
            <a:r>
              <a:rPr b="1" dirty="0"/>
              <a:t> Matanzas (GTM) Research Reserve </a:t>
            </a:r>
            <a:r>
              <a:rPr dirty="0"/>
              <a:t>through the </a:t>
            </a:r>
            <a:endParaRPr lang="en-US" dirty="0"/>
          </a:p>
          <a:p>
            <a:r>
              <a:rPr dirty="0"/>
              <a:t>System-Wide Monitoring Program (SWMP), which tracks short-term variability and long-term change in weather </a:t>
            </a:r>
            <a:endParaRPr lang="en-US" dirty="0"/>
          </a:p>
          <a:p>
            <a:r>
              <a:rPr dirty="0"/>
              <a:t>and water quality in the areas surrounding St. Augustine and St. Johns County, Florida.</a:t>
            </a:r>
          </a:p>
        </p:txBody>
      </p:sp>
      <p:sp>
        <p:nvSpPr>
          <p:cNvPr id="21" name="txt_data_src"/>
          <p:cNvSpPr>
            <a:spLocks noGrp="1"/>
          </p:cNvSpPr>
          <p:nvPr>
            <p:ph type="body" sz="quarter" idx="13" hasCustomPrompt="1"/>
          </p:nvPr>
        </p:nvSpPr>
        <p:spPr>
          <a:xfrm>
            <a:off x="4552555" y="9463026"/>
            <a:ext cx="3017520" cy="228600"/>
          </a:xfrm>
        </p:spPr>
        <p:txBody>
          <a:bodyPr/>
          <a:lstStyle/>
          <a:p>
            <a:r>
              <a:rPr dirty="0">
                <a:solidFill>
                  <a:schemeClr val="bg1">
                    <a:lumMod val="50000"/>
                  </a:schemeClr>
                </a:solidFill>
              </a:rPr>
              <a:t>Data shown are based on the GTM weather monitoring site</a:t>
            </a:r>
          </a:p>
        </p:txBody>
      </p:sp>
      <p:sp>
        <p:nvSpPr>
          <p:cNvPr id="22" name="txt_date_update"/>
          <p:cNvSpPr>
            <a:spLocks noGrp="1"/>
          </p:cNvSpPr>
          <p:nvPr>
            <p:ph type="body" sz="quarter" idx="14" hasCustomPrompt="1"/>
          </p:nvPr>
        </p:nvSpPr>
        <p:spPr>
          <a:xfrm>
            <a:off x="5009755" y="9595723"/>
            <a:ext cx="2560320" cy="228600"/>
          </a:xfrm>
        </p:spPr>
        <p:txBody>
          <a:bodyPr>
            <a:noAutofit/>
          </a:bodyPr>
          <a:lstStyle/>
          <a:p>
            <a:r>
              <a:rPr lang="en-US" dirty="0">
                <a:solidFill>
                  <a:schemeClr val="bg1">
                    <a:lumMod val="50000"/>
                  </a:schemeClr>
                </a:solidFill>
              </a:rPr>
              <a:t>*USGS storm tide sensor data at Fort Matanzas Beach</a:t>
            </a:r>
            <a:endParaRPr dirty="0">
              <a:solidFill>
                <a:schemeClr val="bg1">
                  <a:lumMod val="50000"/>
                </a:schemeClr>
              </a:solidFill>
            </a:endParaRP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xt_date_update">
            <a:extLst>
              <a:ext uri="{FF2B5EF4-FFF2-40B4-BE49-F238E27FC236}">
                <a16:creationId xmlns:a16="http://schemas.microsoft.com/office/drawing/2014/main" id="{11597F8B-34DE-4C3F-8BFD-5767E772A525}"/>
              </a:ext>
            </a:extLst>
          </p:cNvPr>
          <p:cNvSpPr txBox="1">
            <a:spLocks/>
          </p:cNvSpPr>
          <p:nvPr/>
        </p:nvSpPr>
        <p:spPr>
          <a:xfrm>
            <a:off x="5741275" y="9730074"/>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chemeClr val="tx1"/>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solidFill>
                  <a:schemeClr val="bg1">
                    <a:lumMod val="50000"/>
                  </a:schemeClr>
                </a:solidFill>
              </a:rPr>
              <a:t>Created on April 13, 2022</a:t>
            </a:r>
          </a:p>
        </p:txBody>
      </p:sp>
      <p:sp>
        <p:nvSpPr>
          <p:cNvPr id="25" name="TextBox 24">
            <a:extLst>
              <a:ext uri="{FF2B5EF4-FFF2-40B4-BE49-F238E27FC236}">
                <a16:creationId xmlns:a16="http://schemas.microsoft.com/office/drawing/2014/main" id="{15212AB8-886F-4515-9F14-4F017FA92F48}"/>
              </a:ext>
            </a:extLst>
          </p:cNvPr>
          <p:cNvSpPr txBox="1"/>
          <p:nvPr/>
        </p:nvSpPr>
        <p:spPr>
          <a:xfrm>
            <a:off x="5515336" y="5191275"/>
            <a:ext cx="2244525" cy="246221"/>
          </a:xfrm>
          <a:prstGeom prst="rect">
            <a:avLst/>
          </a:prstGeom>
          <a:noFill/>
        </p:spPr>
        <p:txBody>
          <a:bodyPr wrap="none" rtlCol="0">
            <a:spAutoFit/>
          </a:bodyPr>
          <a:lstStyle/>
          <a:p>
            <a:r>
              <a:rPr lang="en-US" sz="1000" dirty="0">
                <a:solidFill>
                  <a:schemeClr val="bg1"/>
                </a:solidFill>
              </a:rPr>
              <a:t>Image Credit: Earth Observatory, NASA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g_resrv_map"/>
          <p:cNvPicPr>
            <a:picLocks noGrp="1"/>
          </p:cNvPicPr>
          <p:nvPr>
            <p:ph type="pic" sz="quarter" idx="14"/>
          </p:nvPr>
        </p:nvPicPr>
        <p:blipFill>
          <a:blip r:embed="rId2" cstate="print"/>
          <a:stretch>
            <a:fillRect/>
          </a:stretch>
        </p:blipFill>
        <p:spPr>
          <a:xfrm>
            <a:off x="4114440" y="6865951"/>
            <a:ext cx="3657600" cy="3200400"/>
          </a:xfrm>
          <a:prstGeom prst="rect">
            <a:avLst/>
          </a:prstGeom>
        </p:spPr>
      </p:pic>
      <p:sp>
        <p:nvSpPr>
          <p:cNvPr id="2" name="txt_resrv_abbrev"/>
          <p:cNvSpPr>
            <a:spLocks noGrp="1"/>
          </p:cNvSpPr>
          <p:nvPr>
            <p:ph type="body" sz="quarter" idx="10" hasCustomPrompt="1"/>
          </p:nvPr>
        </p:nvSpPr>
        <p:spPr>
          <a:xfrm>
            <a:off x="-2162" y="10884"/>
            <a:ext cx="7772400" cy="1371600"/>
          </a:xfrm>
        </p:spPr>
        <p:txBody>
          <a:bodyPr/>
          <a:lstStyle/>
          <a:p>
            <a:r>
              <a:t>GTM</a:t>
            </a:r>
          </a:p>
        </p:txBody>
      </p:sp>
      <p:sp>
        <p:nvSpPr>
          <p:cNvPr id="3" name="txt_resrv_nerrs_desc"/>
          <p:cNvSpPr>
            <a:spLocks noGrp="1"/>
          </p:cNvSpPr>
          <p:nvPr>
            <p:ph type="body" sz="quarter" idx="11"/>
          </p:nvPr>
        </p:nvSpPr>
        <p:spPr>
          <a:xfrm>
            <a:off x="1872342" y="228598"/>
            <a:ext cx="5212080" cy="914400"/>
          </a:xfrm>
        </p:spPr>
        <p:txBody>
          <a:bodyPr/>
          <a:lstStyle/>
          <a:p>
            <a:r>
              <a:rPr dirty="0" err="1"/>
              <a:t>Guana</a:t>
            </a:r>
            <a:r>
              <a:rPr dirty="0"/>
              <a:t> </a:t>
            </a:r>
            <a:r>
              <a:rPr dirty="0" err="1"/>
              <a:t>Tolomato</a:t>
            </a:r>
            <a:r>
              <a:rPr dirty="0"/>
              <a:t> Matanzas (GTM) is one of 29 sites in the </a:t>
            </a:r>
            <a:r>
              <a:rPr b="1" dirty="0"/>
              <a:t>National Estuarine Research Reserve Systems </a:t>
            </a:r>
            <a:r>
              <a:rPr dirty="0"/>
              <a:t>(</a:t>
            </a:r>
            <a:r>
              <a:rPr b="1" dirty="0"/>
              <a:t>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GTM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dirty="0"/>
              <a:t>GTM NERR operates a weather station located at </a:t>
            </a:r>
            <a:r>
              <a:rPr dirty="0" err="1"/>
              <a:t>Pellicer</a:t>
            </a:r>
            <a:r>
              <a:rPr dirty="0"/>
              <a:t> Creek (PC) and maintains four continuous, long-term water quality stations at Pine Island (PI), San Sebastian (SS), Fort Matanzas (FM), and </a:t>
            </a:r>
            <a:r>
              <a:rPr dirty="0" err="1"/>
              <a:t>Pellicer</a:t>
            </a:r>
            <a:r>
              <a:rPr dirty="0"/>
              <a:t> Creek (PC) locations.
GTM NERR is part of the SWMP. As Hurricane Matthew approached Florida, GTM NERR monitored the weather and water quality, collecting data every 15 minutes for the following parameters: air temperature, relative humidity, atmospheric pressure, rainfall, wind speed and direction, water temperature, depth, salinity, dissolved oxygen, turbidity, and </a:t>
            </a:r>
            <a:r>
              <a:rPr dirty="0" err="1"/>
              <a:t>pH.</a:t>
            </a:r>
            <a:endParaRPr dirty="0"/>
          </a:p>
        </p:txBody>
      </p:sp>
      <p:sp>
        <p:nvSpPr>
          <p:cNvPr id="7" name="Oval 6">
            <a:extLst>
              <a:ext uri="{FF2B5EF4-FFF2-40B4-BE49-F238E27FC236}">
                <a16:creationId xmlns:a16="http://schemas.microsoft.com/office/drawing/2014/main" id="{C3CCB28E-DC4C-440D-8957-6C1C8DAC0BBF}"/>
              </a:ext>
            </a:extLst>
          </p:cNvPr>
          <p:cNvSpPr/>
          <p:nvPr/>
        </p:nvSpPr>
        <p:spPr>
          <a:xfrm>
            <a:off x="1780902" y="5132663"/>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sp>
        <p:nvSpPr>
          <p:cNvPr id="8" name="TextBox 35">
            <a:extLst>
              <a:ext uri="{FF2B5EF4-FFF2-40B4-BE49-F238E27FC236}">
                <a16:creationId xmlns:a16="http://schemas.microsoft.com/office/drawing/2014/main" id="{53CC8EFA-CC44-4405-A777-2A442F015DCE}"/>
              </a:ext>
            </a:extLst>
          </p:cNvPr>
          <p:cNvSpPr txBox="1"/>
          <p:nvPr/>
        </p:nvSpPr>
        <p:spPr>
          <a:xfrm>
            <a:off x="1383116" y="5112052"/>
            <a:ext cx="463588"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GTM</a:t>
            </a:r>
          </a:p>
        </p:txBody>
      </p:sp>
      <p:grpSp>
        <p:nvGrpSpPr>
          <p:cNvPr id="13" name="Group 12">
            <a:extLst>
              <a:ext uri="{FF2B5EF4-FFF2-40B4-BE49-F238E27FC236}">
                <a16:creationId xmlns:a16="http://schemas.microsoft.com/office/drawing/2014/main" id="{8D5DA656-48BD-4B63-9D84-12AB28607073}"/>
              </a:ext>
            </a:extLst>
          </p:cNvPr>
          <p:cNvGrpSpPr/>
          <p:nvPr/>
        </p:nvGrpSpPr>
        <p:grpSpPr>
          <a:xfrm>
            <a:off x="2015379" y="4091087"/>
            <a:ext cx="1742235" cy="1067214"/>
            <a:chOff x="1953547" y="4249834"/>
            <a:chExt cx="1742235" cy="1067214"/>
          </a:xfrm>
        </p:grpSpPr>
        <p:sp>
          <p:nvSpPr>
            <p:cNvPr id="14" name="TextBox 13">
              <a:extLst>
                <a:ext uri="{FF2B5EF4-FFF2-40B4-BE49-F238E27FC236}">
                  <a16:creationId xmlns:a16="http://schemas.microsoft.com/office/drawing/2014/main" id="{D18F3FC9-F6CF-4D7C-BBD9-04D29923CA0F}"/>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5" name="Picture 14" descr="A picture containing text, plant, leaf&#10;&#10;Description automatically generated">
              <a:extLst>
                <a:ext uri="{FF2B5EF4-FFF2-40B4-BE49-F238E27FC236}">
                  <a16:creationId xmlns:a16="http://schemas.microsoft.com/office/drawing/2014/main" id="{DD103CD6-887F-4EE0-9438-F1A7AF673E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6" name="Straight Arrow Connector 15">
              <a:extLst>
                <a:ext uri="{FF2B5EF4-FFF2-40B4-BE49-F238E27FC236}">
                  <a16:creationId xmlns:a16="http://schemas.microsoft.com/office/drawing/2014/main" id="{6FCE67DD-3BAF-41B0-AB16-FC7121BC170A}"/>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DBE098F-E3E5-432C-9155-76B1E9A10B86}"/>
              </a:ext>
            </a:extLst>
          </p:cNvPr>
          <p:cNvGrpSpPr/>
          <p:nvPr/>
        </p:nvGrpSpPr>
        <p:grpSpPr>
          <a:xfrm>
            <a:off x="6544863" y="7026876"/>
            <a:ext cx="1079118" cy="584549"/>
            <a:chOff x="642659" y="8278477"/>
            <a:chExt cx="1079118" cy="584549"/>
          </a:xfrm>
        </p:grpSpPr>
        <p:grpSp>
          <p:nvGrpSpPr>
            <p:cNvPr id="22" name="Group 21">
              <a:extLst>
                <a:ext uri="{FF2B5EF4-FFF2-40B4-BE49-F238E27FC236}">
                  <a16:creationId xmlns:a16="http://schemas.microsoft.com/office/drawing/2014/main" id="{E9B74BEC-5CAD-4A54-99B5-F333E1DA5977}"/>
                </a:ext>
              </a:extLst>
            </p:cNvPr>
            <p:cNvGrpSpPr/>
            <p:nvPr/>
          </p:nvGrpSpPr>
          <p:grpSpPr>
            <a:xfrm>
              <a:off x="644071" y="8278477"/>
              <a:ext cx="1077706" cy="584549"/>
              <a:chOff x="6576245" y="2439691"/>
              <a:chExt cx="1077706" cy="584549"/>
            </a:xfrm>
          </p:grpSpPr>
          <p:sp>
            <p:nvSpPr>
              <p:cNvPr id="24" name="TextBox 23">
                <a:extLst>
                  <a:ext uri="{FF2B5EF4-FFF2-40B4-BE49-F238E27FC236}">
                    <a16:creationId xmlns:a16="http://schemas.microsoft.com/office/drawing/2014/main" id="{941ADF64-5EFC-4425-BD61-BBEBB9A34512}"/>
                  </a:ext>
                </a:extLst>
              </p:cNvPr>
              <p:cNvSpPr txBox="1"/>
              <p:nvPr/>
            </p:nvSpPr>
            <p:spPr>
              <a:xfrm>
                <a:off x="6729973" y="2439691"/>
                <a:ext cx="878446" cy="246221"/>
              </a:xfrm>
              <a:prstGeom prst="rect">
                <a:avLst/>
              </a:prstGeom>
              <a:noFill/>
            </p:spPr>
            <p:txBody>
              <a:bodyPr wrap="none" lIns="0" rIns="0" rtlCol="0">
                <a:spAutoFit/>
              </a:bodyPr>
              <a:lstStyle/>
              <a:p>
                <a:r>
                  <a:rPr lang="en-US" sz="1000" dirty="0">
                    <a:solidFill>
                      <a:srgbClr val="404040"/>
                    </a:solidFill>
                    <a:cs typeface="Arial" panose="020B0604020202020204" pitchFamily="34" charset="0"/>
                  </a:rPr>
                  <a:t>Weather Station</a:t>
                </a:r>
              </a:p>
            </p:txBody>
          </p:sp>
          <p:sp>
            <p:nvSpPr>
              <p:cNvPr id="25" name="TextBox 24">
                <a:extLst>
                  <a:ext uri="{FF2B5EF4-FFF2-40B4-BE49-F238E27FC236}">
                    <a16:creationId xmlns:a16="http://schemas.microsoft.com/office/drawing/2014/main" id="{0EE1CFD4-993D-4725-9488-CF7961E2D941}"/>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26" name="Oval 25">
                <a:extLst>
                  <a:ext uri="{FF2B5EF4-FFF2-40B4-BE49-F238E27FC236}">
                    <a16:creationId xmlns:a16="http://schemas.microsoft.com/office/drawing/2014/main" id="{A7631A78-8B41-4AD2-865F-33711E25536D}"/>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23" name="Oval 22">
              <a:extLst>
                <a:ext uri="{FF2B5EF4-FFF2-40B4-BE49-F238E27FC236}">
                  <a16:creationId xmlns:a16="http://schemas.microsoft.com/office/drawing/2014/main" id="{154C83F7-6EA5-4978-9BD6-5BE691F53606}"/>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t>Matthew reached the coast of Haiti as a category 4 hurricane on Oct. 4. Matthew weakened to a category 3 hurricane on Oct. 7 about 35 n mi east of Vero Beach, Florida, and became a category 2 hurricane on Oct. 8 about 50 n mi east-northeast of Jacksonville Beach, Florida.</a:t>
            </a:r>
          </a:p>
        </p:txBody>
      </p:sp>
      <p:sp>
        <p:nvSpPr>
          <p:cNvPr id="3" name="txt_ei_human_health_safety"/>
          <p:cNvSpPr>
            <a:spLocks noGrp="1"/>
          </p:cNvSpPr>
          <p:nvPr>
            <p:ph type="body" sz="quarter" idx="14"/>
          </p:nvPr>
        </p:nvSpPr>
        <p:spPr>
          <a:xfrm>
            <a:off x="4981128" y="951484"/>
            <a:ext cx="2743200" cy="1463040"/>
          </a:xfrm>
        </p:spPr>
        <p:txBody>
          <a:bodyPr/>
          <a:lstStyle/>
          <a:p>
            <a:r>
              <a:rPr dirty="0"/>
              <a:t>More than 1.2 million customers </a:t>
            </a:r>
            <a:br>
              <a:rPr lang="en-US" dirty="0"/>
            </a:br>
            <a:r>
              <a:rPr dirty="0"/>
              <a:t>lost electrical power across the state.
Water heights up to 4 ft above </a:t>
            </a:r>
            <a:br>
              <a:rPr lang="en-US" dirty="0"/>
            </a:br>
            <a:r>
              <a:rPr dirty="0"/>
              <a:t>ground level occurred in the city of </a:t>
            </a:r>
            <a:br>
              <a:rPr lang="en-US" dirty="0"/>
            </a:br>
            <a:r>
              <a:rPr dirty="0"/>
              <a:t>St. Augustine, especially near the bayfront and the San Sebastian River.</a:t>
            </a:r>
          </a:p>
        </p:txBody>
      </p:sp>
      <p:sp>
        <p:nvSpPr>
          <p:cNvPr id="4" name="txt_ei_economic_losses"/>
          <p:cNvSpPr>
            <a:spLocks noGrp="1"/>
          </p:cNvSpPr>
          <p:nvPr>
            <p:ph type="body" sz="quarter" idx="15"/>
          </p:nvPr>
        </p:nvSpPr>
        <p:spPr>
          <a:xfrm>
            <a:off x="4983480" y="2836284"/>
            <a:ext cx="2743200" cy="1188720"/>
          </a:xfrm>
        </p:spPr>
        <p:txBody>
          <a:bodyPr/>
          <a:lstStyle/>
          <a:p>
            <a:r>
              <a:rPr dirty="0"/>
              <a:t>NOAA NCEI estimates that wind and water damage totaled approximately $10 billion, making Matthew the 10th most destructive hurricane to affect </a:t>
            </a:r>
            <a:br>
              <a:rPr lang="en-US" dirty="0"/>
            </a:br>
            <a:r>
              <a:rPr dirty="0"/>
              <a:t>the United States.</a:t>
            </a:r>
          </a:p>
        </p:txBody>
      </p:sp>
      <p:sp>
        <p:nvSpPr>
          <p:cNvPr id="5" name="txt_ei_ecosystem_impacts"/>
          <p:cNvSpPr>
            <a:spLocks noGrp="1"/>
          </p:cNvSpPr>
          <p:nvPr>
            <p:ph type="body" sz="quarter" idx="16"/>
          </p:nvPr>
        </p:nvSpPr>
        <p:spPr>
          <a:xfrm>
            <a:off x="4978966" y="4493406"/>
            <a:ext cx="2743200" cy="1645920"/>
          </a:xfrm>
        </p:spPr>
        <p:txBody>
          <a:bodyPr/>
          <a:lstStyle/>
          <a:p>
            <a:r>
              <a:rPr dirty="0"/>
              <a:t>Aquatic life, like oysters, crabs, </a:t>
            </a:r>
            <a:br>
              <a:rPr lang="en-US" dirty="0"/>
            </a:br>
            <a:r>
              <a:rPr dirty="0"/>
              <a:t>shrimp, fish, phytoplankton, etc. </a:t>
            </a:r>
            <a:br>
              <a:rPr lang="en-US" dirty="0"/>
            </a:br>
            <a:r>
              <a:rPr dirty="0"/>
              <a:t>rely on specific levels of salinity and dissolved oxygen to thrive and survive. The weather impacts from Matthew caused significant drops in the levels </a:t>
            </a:r>
            <a:br>
              <a:rPr lang="en-US" dirty="0"/>
            </a:br>
            <a:r>
              <a:rPr dirty="0"/>
              <a:t>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Matthew: 10/5/2016 - 10/9/2016</a:t>
            </a:r>
          </a:p>
        </p:txBody>
      </p:sp>
      <p:sp>
        <p:nvSpPr>
          <p:cNvPr id="7" name="txt_weather_co_box"/>
          <p:cNvSpPr>
            <a:spLocks noGrp="1"/>
          </p:cNvSpPr>
          <p:nvPr>
            <p:ph type="body" sz="quarter" idx="12"/>
          </p:nvPr>
        </p:nvSpPr>
        <p:spPr>
          <a:xfrm>
            <a:off x="6225679" y="7328628"/>
            <a:ext cx="1417320" cy="2240280"/>
          </a:xfrm>
        </p:spPr>
        <p:txBody>
          <a:bodyPr/>
          <a:lstStyle/>
          <a:p>
            <a:r>
              <a:rPr dirty="0"/>
              <a:t>The highest local rainfall and wind measurements were recorded when Matthew </a:t>
            </a:r>
            <a:r>
              <a:rPr lang="en-US" dirty="0"/>
              <a:t>reached</a:t>
            </a:r>
            <a:r>
              <a:rPr dirty="0"/>
              <a:t> the Florida coast on Oct. 7.</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TextBox 8">
            <a:extLst>
              <a:ext uri="{FF2B5EF4-FFF2-40B4-BE49-F238E27FC236}">
                <a16:creationId xmlns:a16="http://schemas.microsoft.com/office/drawing/2014/main" id="{CE51F11C-D1BD-458E-81A1-BE8F8DEA26F5}"/>
              </a:ext>
            </a:extLst>
          </p:cNvPr>
          <p:cNvSpPr txBox="1"/>
          <p:nvPr/>
        </p:nvSpPr>
        <p:spPr>
          <a:xfrm>
            <a:off x="1143000" y="1804274"/>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
        <p:nvSpPr>
          <p:cNvPr id="10" name="Star: 4 Points 9">
            <a:extLst>
              <a:ext uri="{FF2B5EF4-FFF2-40B4-BE49-F238E27FC236}">
                <a16:creationId xmlns:a16="http://schemas.microsoft.com/office/drawing/2014/main" id="{19BECCA6-E21B-4B11-8DAF-EA80230E948B}"/>
              </a:ext>
            </a:extLst>
          </p:cNvPr>
          <p:cNvSpPr/>
          <p:nvPr/>
        </p:nvSpPr>
        <p:spPr>
          <a:xfrm>
            <a:off x="745020" y="4229927"/>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7AC285-3744-4839-B2C4-179EB151E44C}"/>
              </a:ext>
            </a:extLst>
          </p:cNvPr>
          <p:cNvSpPr txBox="1"/>
          <p:nvPr/>
        </p:nvSpPr>
        <p:spPr>
          <a:xfrm>
            <a:off x="272680" y="4176666"/>
            <a:ext cx="596459" cy="276999"/>
          </a:xfrm>
          <a:prstGeom prst="rect">
            <a:avLst/>
          </a:prstGeom>
          <a:noFill/>
        </p:spPr>
        <p:txBody>
          <a:bodyPr wrap="square" rtlCol="0">
            <a:spAutoFit/>
          </a:bodyPr>
          <a:lstStyle/>
          <a:p>
            <a:r>
              <a:rPr lang="en-US" sz="1200" b="1" dirty="0">
                <a:solidFill>
                  <a:srgbClr val="247BA0"/>
                </a:solidFill>
              </a:rPr>
              <a:t>GTM</a:t>
            </a:r>
          </a:p>
        </p:txBody>
      </p:sp>
      <p:sp>
        <p:nvSpPr>
          <p:cNvPr id="12" name="TextBox 11">
            <a:extLst>
              <a:ext uri="{FF2B5EF4-FFF2-40B4-BE49-F238E27FC236}">
                <a16:creationId xmlns:a16="http://schemas.microsoft.com/office/drawing/2014/main" id="{AB1C83D4-2A30-4464-83AB-E00D7F87C7B0}"/>
              </a:ext>
            </a:extLst>
          </p:cNvPr>
          <p:cNvSpPr txBox="1"/>
          <p:nvPr/>
        </p:nvSpPr>
        <p:spPr>
          <a:xfrm>
            <a:off x="2141192" y="2581180"/>
            <a:ext cx="1996468" cy="1177402"/>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Matthew was a Category 3 </a:t>
            </a:r>
          </a:p>
          <a:p>
            <a:r>
              <a:rPr lang="en-US" sz="1000" i="1" dirty="0">
                <a:solidFill>
                  <a:schemeClr val="bg1"/>
                </a:solidFill>
              </a:rPr>
              <a:t>on the Saffir–Simpson scale as</a:t>
            </a:r>
          </a:p>
          <a:p>
            <a:r>
              <a:rPr lang="en-US" sz="1000" i="1" dirty="0">
                <a:solidFill>
                  <a:schemeClr val="bg1"/>
                </a:solidFill>
              </a:rPr>
              <a:t>it approached the GTM reserve </a:t>
            </a:r>
          </a:p>
          <a:p>
            <a:r>
              <a:rPr lang="en-US" sz="1000" i="1" dirty="0">
                <a:solidFill>
                  <a:schemeClr val="bg1"/>
                </a:solidFill>
              </a:rPr>
              <a:t>and then weakened to a Category 2 as it moved north to Jacksonville.</a:t>
            </a:r>
          </a:p>
        </p:txBody>
      </p:sp>
      <p:graphicFrame>
        <p:nvGraphicFramePr>
          <p:cNvPr id="13" name="Table 32">
            <a:extLst>
              <a:ext uri="{FF2B5EF4-FFF2-40B4-BE49-F238E27FC236}">
                <a16:creationId xmlns:a16="http://schemas.microsoft.com/office/drawing/2014/main" id="{1CE0B5FA-1F0D-42F4-A2C3-B8833D19B29B}"/>
              </a:ext>
            </a:extLst>
          </p:cNvPr>
          <p:cNvGraphicFramePr>
            <a:graphicFrameLocks noGrp="1"/>
          </p:cNvGraphicFramePr>
          <p:nvPr>
            <p:extLst>
              <p:ext uri="{D42A27DB-BD31-4B8C-83A1-F6EECF244321}">
                <p14:modId xmlns:p14="http://schemas.microsoft.com/office/powerpoint/2010/main" val="291981596"/>
              </p:ext>
            </p:extLst>
          </p:nvPr>
        </p:nvGraphicFramePr>
        <p:xfrm>
          <a:off x="224149" y="7320257"/>
          <a:ext cx="5943552" cy="2252125"/>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Date</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Total Precipitation </a:t>
                      </a:r>
                    </a:p>
                    <a:p>
                      <a:pPr algn="ctr" fontAlgn="ctr"/>
                      <a:r>
                        <a:rPr lang="en-US" sz="900" b="0" i="1" u="none" strike="noStrike" dirty="0">
                          <a:solidFill>
                            <a:srgbClr val="FFFFFF"/>
                          </a:solidFill>
                          <a:effectLst/>
                          <a:latin typeface="Calibri" panose="020F0502020204030204" pitchFamily="34" charset="0"/>
                        </a:rPr>
                        <a:t>(in)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Intensity Precipitation </a:t>
                      </a:r>
                      <a:r>
                        <a:rPr lang="en-US" sz="900" b="0" i="1" u="none" strike="noStrike" dirty="0">
                          <a:solidFill>
                            <a:srgbClr val="FFFFFF"/>
                          </a:solidFill>
                          <a:effectLst/>
                          <a:latin typeface="Calibri" panose="020F0502020204030204" pitchFamily="34" charset="0"/>
                        </a:rPr>
                        <a:t>(in/</a:t>
                      </a:r>
                      <a:r>
                        <a:rPr lang="en-US" sz="900" b="0" i="1" u="none" strike="noStrike" dirty="0" err="1">
                          <a:solidFill>
                            <a:srgbClr val="FFFFFF"/>
                          </a:solidFill>
                          <a:effectLst/>
                          <a:latin typeface="Calibri" panose="020F0502020204030204" pitchFamily="34" charset="0"/>
                        </a:rPr>
                        <a:t>hr</a:t>
                      </a:r>
                      <a:r>
                        <a:rPr lang="en-US" sz="900" b="0" i="1" u="none" strike="noStrike" dirty="0">
                          <a:solidFill>
                            <a:srgbClr val="FFFFFF"/>
                          </a:solidFill>
                          <a:effectLst/>
                          <a:latin typeface="Calibri" panose="020F0502020204030204" pitchFamily="34" charset="0"/>
                        </a:rPr>
                        <a: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Max Wind Speed </a:t>
                      </a:r>
                    </a:p>
                    <a:p>
                      <a:pPr algn="ctr" fontAlgn="ctr"/>
                      <a:r>
                        <a:rPr lang="en-US" sz="900" b="0" i="1" u="none" strike="noStrike" dirty="0">
                          <a:solidFill>
                            <a:srgbClr val="FFFFFF"/>
                          </a:solidFill>
                          <a:effectLst/>
                          <a:latin typeface="Calibri" panose="020F0502020204030204" pitchFamily="34" charset="0"/>
                        </a:rPr>
                        <a:t>(mph)</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Wind Speed </a:t>
                      </a:r>
                    </a:p>
                    <a:p>
                      <a:pPr algn="ctr" fontAlgn="ctr"/>
                      <a:r>
                        <a:rPr lang="en-US" sz="900" b="0" i="1" u="none" strike="noStrike" dirty="0">
                          <a:solidFill>
                            <a:srgbClr val="FFFFFF"/>
                          </a:solidFill>
                          <a:effectLst/>
                          <a:latin typeface="Calibri" panose="020F0502020204030204" pitchFamily="34" charset="0"/>
                        </a:rPr>
                        <a:t>(mph)</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10/5/2016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0.96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0.040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23.0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29648">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0.78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0.032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30.0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dirty="0" err="1">
                          <a:solidFill>
                            <a:schemeClr val="tx1"/>
                          </a:solidFill>
                          <a:effectLst/>
                          <a:latin typeface="Calibri" panose="020F0502020204030204" pitchFamily="34" charset="0"/>
                        </a:rPr>
                        <a:t>Pellicer</a:t>
                      </a:r>
                      <a:r>
                        <a:rPr lang="en-US" sz="1000" b="1" i="0" u="none" strike="noStrike" dirty="0">
                          <a:solidFill>
                            <a:schemeClr val="tx1"/>
                          </a:solidFill>
                          <a:effectLst/>
                          <a:latin typeface="Calibri" panose="020F0502020204030204" pitchFamily="34" charset="0"/>
                        </a:rPr>
                        <a:t>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10/7/2016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5.60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0.233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64.6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38.7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10/8/2016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0.11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31.5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17.8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10/9/2016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21.9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12.3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4" name="Rectangle 13"/>
          <p:cNvSpPr/>
          <p:nvPr/>
        </p:nvSpPr>
        <p:spPr>
          <a:xfrm>
            <a:off x="2508517" y="8582732"/>
            <a:ext cx="3659183"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weather station </a:t>
            </a:r>
            <a:br>
              <a:rPr lang="en-US" dirty="0"/>
            </a:br>
            <a:r>
              <a:rPr dirty="0"/>
              <a:t>from Oct. 4 through Oct. 12.</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weather station from Oct. 3 through Oct. 25.</a:t>
            </a:r>
          </a:p>
        </p:txBody>
      </p:sp>
      <p:sp>
        <p:nvSpPr>
          <p:cNvPr id="6" name="txt_met_storm_desc"/>
          <p:cNvSpPr>
            <a:spLocks noGrp="1"/>
          </p:cNvSpPr>
          <p:nvPr>
            <p:ph type="body" sz="quarter" idx="16"/>
          </p:nvPr>
        </p:nvSpPr>
        <p:spPr>
          <a:xfrm>
            <a:off x="4021164" y="4957997"/>
            <a:ext cx="3749040" cy="5029200"/>
          </a:xfrm>
        </p:spPr>
        <p:txBody>
          <a:bodyPr/>
          <a:lstStyle/>
          <a:p>
            <a:r>
              <a:rPr dirty="0"/>
              <a:t>Torrential rains fell over east-central/northeastern Florida with 7.48 total inches of rainfall recorded at the </a:t>
            </a:r>
            <a:r>
              <a:rPr dirty="0" err="1"/>
              <a:t>Pellicer</a:t>
            </a:r>
            <a:r>
              <a:rPr dirty="0"/>
              <a:t> Creek</a:t>
            </a:r>
            <a:r>
              <a:rPr lang="en-US" dirty="0"/>
              <a:t> </a:t>
            </a:r>
            <a:r>
              <a:rPr lang="en-US"/>
              <a:t>weather station</a:t>
            </a:r>
            <a:r>
              <a:t>. </a:t>
            </a:r>
            <a:r>
              <a:rPr dirty="0"/>
              <a:t>The combined effect of storm surge and tide produced max inundation levels of 5-7 ft above ground level along the coasts of Flagler, St. Johns, and Duval Counties. USGS storm tide pressure sensors measured max inundations of 6-7 ft above ground level in the vicinity of Matanzas Inlet. The combination of storm surge and inland freshwater flooding caused by excessive rainfall resulted in damage to more than one million structures, </a:t>
            </a:r>
            <a:endParaRPr lang="en-US" dirty="0"/>
          </a:p>
          <a:p>
            <a:r>
              <a:rPr dirty="0"/>
              <a:t>forcing businesses from Florida to North Carolina to temporarily close.
The strongest winds were measured at Cape Canaveral with gusts of 104-107 mph. The max </a:t>
            </a:r>
            <a:endParaRPr lang="en-US" dirty="0"/>
          </a:p>
          <a:p>
            <a:r>
              <a:rPr dirty="0"/>
              <a:t>wind speed recorded at </a:t>
            </a:r>
            <a:r>
              <a:rPr dirty="0" err="1"/>
              <a:t>Pellicer</a:t>
            </a:r>
            <a:r>
              <a:rPr dirty="0"/>
              <a:t> Creek was 65 mph. Matthew’s wind field caused structural damage to homes and businesses. Downed trees and utility lines caused massive power outages with more than 3.5 million customers from Florida to Virginia losing electrical power. Across the southeastern and eastern portions of the state, Matthew caused at least $1.5 billion in property damage to 100,000 buildings, left 900,000 people without electrical power, and caused environmental problems.</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31311"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31311" y="2462486"/>
            <a:ext cx="3749040" cy="2468880"/>
          </a:xfrm>
          <a:prstGeom prst="rect">
            <a:avLst/>
          </a:prstGeom>
        </p:spPr>
      </p:pic>
      <p:sp>
        <p:nvSpPr>
          <p:cNvPr id="11" name="txt_highlight_1"/>
          <p:cNvSpPr>
            <a:spLocks noGrp="1"/>
          </p:cNvSpPr>
          <p:nvPr>
            <p:ph type="body" sz="quarter" idx="17"/>
          </p:nvPr>
        </p:nvSpPr>
        <p:spPr>
          <a:xfrm>
            <a:off x="4032848" y="191583"/>
            <a:ext cx="3749040" cy="731520"/>
          </a:xfrm>
          <a:solidFill>
            <a:schemeClr val="bg1">
              <a:lumMod val="50000"/>
              <a:alpha val="49804"/>
            </a:schemeClr>
          </a:solidFill>
        </p:spPr>
        <p:txBody>
          <a:bodyPr/>
          <a:lstStyle/>
          <a:p>
            <a:r>
              <a:rPr dirty="0"/>
              <a:t>Matthew brought heavy rains, </a:t>
            </a:r>
            <a:endParaRPr lang="en-US" dirty="0"/>
          </a:p>
          <a:p>
            <a:r>
              <a:rPr dirty="0"/>
              <a:t>high winds, storm surge, and </a:t>
            </a:r>
            <a:endParaRPr lang="en-US" dirty="0"/>
          </a:p>
          <a:p>
            <a:r>
              <a:rPr dirty="0"/>
              <a:t>freshwater flooding to Florida.</a:t>
            </a:r>
          </a:p>
        </p:txBody>
      </p:sp>
      <p:pic>
        <p:nvPicPr>
          <p:cNvPr id="13" name="Picture 12" descr="Icon&#10;&#10;Description automatically generated">
            <a:extLst>
              <a:ext uri="{FF2B5EF4-FFF2-40B4-BE49-F238E27FC236}">
                <a16:creationId xmlns:a16="http://schemas.microsoft.com/office/drawing/2014/main" id="{143DEB8E-3D39-49DB-9903-DB1922E268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359" y="3056844"/>
            <a:ext cx="640081" cy="640081"/>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BB6D36F3-C46F-4B61-97F2-F664A17F69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6461" y="7252383"/>
            <a:ext cx="640081" cy="640081"/>
          </a:xfrm>
          <a:prstGeom prst="rect">
            <a:avLst/>
          </a:prstGeom>
        </p:spPr>
      </p:pic>
      <p:sp>
        <p:nvSpPr>
          <p:cNvPr id="16" name="TextBox 15">
            <a:extLst>
              <a:ext uri="{FF2B5EF4-FFF2-40B4-BE49-F238E27FC236}">
                <a16:creationId xmlns:a16="http://schemas.microsoft.com/office/drawing/2014/main" id="{D537482F-1D34-4124-A8D8-44DCDBE3216C}"/>
              </a:ext>
            </a:extLst>
          </p:cNvPr>
          <p:cNvSpPr txBox="1"/>
          <p:nvPr/>
        </p:nvSpPr>
        <p:spPr>
          <a:xfrm>
            <a:off x="1702987" y="3049296"/>
            <a:ext cx="1732909" cy="2092881"/>
          </a:xfrm>
          <a:prstGeom prst="rect">
            <a:avLst/>
          </a:prstGeom>
          <a:solidFill>
            <a:schemeClr val="bg1">
              <a:lumMod val="95000"/>
            </a:schemeClr>
          </a:solidFill>
        </p:spPr>
        <p:txBody>
          <a:bodyPr wrap="square" rtlCol="0">
            <a:spAutoFit/>
          </a:bodyPr>
          <a:lstStyle/>
          <a:p>
            <a:r>
              <a:rPr lang="en-US" sz="1000" b="1" dirty="0">
                <a:solidFill>
                  <a:srgbClr val="707070"/>
                </a:solidFill>
              </a:rPr>
              <a:t>A </a:t>
            </a:r>
            <a:r>
              <a:rPr lang="en-US" sz="1000" b="1" dirty="0">
                <a:solidFill>
                  <a:srgbClr val="247BA0"/>
                </a:solidFill>
              </a:rPr>
              <a:t>total of 7.5 inches of rainfall fell </a:t>
            </a:r>
            <a:r>
              <a:rPr lang="en-US" sz="1000" b="1" dirty="0">
                <a:solidFill>
                  <a:srgbClr val="707070"/>
                </a:solidFill>
              </a:rPr>
              <a:t>in the reserve area over the course of a few days as a result of the heavy rain-producing Hurricane Matthew. A combination of heavy local rain, storm surge, and tides resulted in extensive flooding in Matanzas Inlet and Beach, St. Augustine, and surrounding St. Johns </a:t>
            </a:r>
          </a:p>
          <a:p>
            <a:r>
              <a:rPr lang="en-US" sz="1000" b="1" dirty="0">
                <a:solidFill>
                  <a:srgbClr val="707070"/>
                </a:solidFill>
              </a:rPr>
              <a:t>County areas. </a:t>
            </a:r>
          </a:p>
        </p:txBody>
      </p:sp>
      <p:sp>
        <p:nvSpPr>
          <p:cNvPr id="17" name="TextBox 16">
            <a:extLst>
              <a:ext uri="{FF2B5EF4-FFF2-40B4-BE49-F238E27FC236}">
                <a16:creationId xmlns:a16="http://schemas.microsoft.com/office/drawing/2014/main" id="{3277D8F8-D521-4722-A7D8-02CD3951ABD6}"/>
              </a:ext>
            </a:extLst>
          </p:cNvPr>
          <p:cNvSpPr txBox="1"/>
          <p:nvPr/>
        </p:nvSpPr>
        <p:spPr>
          <a:xfrm>
            <a:off x="1877414" y="7756939"/>
            <a:ext cx="1506643"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was recorded on Oct. 7 at </a:t>
            </a:r>
          </a:p>
          <a:p>
            <a:r>
              <a:rPr lang="en-US" sz="1000" b="1" dirty="0">
                <a:solidFill>
                  <a:srgbClr val="707070"/>
                </a:solidFill>
              </a:rPr>
              <a:t>the reserve at 65 mph.</a:t>
            </a:r>
          </a:p>
        </p:txBody>
      </p:sp>
      <p:cxnSp>
        <p:nvCxnSpPr>
          <p:cNvPr id="18" name="Curved Connector 34">
            <a:extLst>
              <a:ext uri="{FF2B5EF4-FFF2-40B4-BE49-F238E27FC236}">
                <a16:creationId xmlns:a16="http://schemas.microsoft.com/office/drawing/2014/main" id="{20B9736E-17FF-4549-804E-155A1DE53D23}"/>
              </a:ext>
            </a:extLst>
          </p:cNvPr>
          <p:cNvCxnSpPr>
            <a:cxnSpLocks/>
          </p:cNvCxnSpPr>
          <p:nvPr/>
        </p:nvCxnSpPr>
        <p:spPr>
          <a:xfrm rot="10800000">
            <a:off x="1472282" y="7656792"/>
            <a:ext cx="382821" cy="319728"/>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EDD92A-9B1B-4B2F-B4F4-E71604D2008B}"/>
              </a:ext>
            </a:extLst>
          </p:cNvPr>
          <p:cNvSpPr txBox="1"/>
          <p:nvPr/>
        </p:nvSpPr>
        <p:spPr>
          <a:xfrm>
            <a:off x="6124385" y="1955337"/>
            <a:ext cx="1737758" cy="461665"/>
          </a:xfrm>
          <a:prstGeom prst="rect">
            <a:avLst/>
          </a:prstGeom>
          <a:noFill/>
        </p:spPr>
        <p:txBody>
          <a:bodyPr wrap="square" rtlCol="0">
            <a:spAutoFit/>
          </a:bodyPr>
          <a:lstStyle/>
          <a:p>
            <a:r>
              <a:rPr lang="en-US" sz="800" dirty="0">
                <a:solidFill>
                  <a:schemeClr val="bg1"/>
                </a:solidFill>
              </a:rPr>
              <a:t>Photo from the FL National Guard, taken in St. Augustine (St. Johns  County) on October 9, 2016.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a:t>As Matthew traveled along the Florida coast on Oct. 8, </a:t>
            </a:r>
            <a:r>
              <a:rPr lang="en-US" dirty="0"/>
              <a:t>both </a:t>
            </a:r>
            <a:r>
              <a:rPr dirty="0"/>
              <a:t>salinity levels and dissolved oxygen levels</a:t>
            </a:r>
            <a:r>
              <a:rPr lang="en-US" dirty="0"/>
              <a:t> quickly</a:t>
            </a:r>
            <a:r>
              <a:rPr dirty="0"/>
              <a:t> dropped </a:t>
            </a:r>
            <a:r>
              <a:rPr lang="en-US" dirty="0"/>
              <a:t>at </a:t>
            </a:r>
            <a:r>
              <a:rPr lang="en-US" dirty="0" err="1"/>
              <a:t>Pellicer</a:t>
            </a:r>
            <a:r>
              <a:rPr lang="en-US" dirty="0"/>
              <a:t> Creek. </a:t>
            </a:r>
            <a:endParaRPr dirty="0"/>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Matthew: 10/5/2016 - 10/9/2016</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Oct. 3 through Oct. 25.</a:t>
            </a:r>
          </a:p>
        </p:txBody>
      </p:sp>
      <p:sp>
        <p:nvSpPr>
          <p:cNvPr id="6" name="txt_wq_plot_ttl_2"/>
          <p:cNvSpPr>
            <a:spLocks noGrp="1"/>
          </p:cNvSpPr>
          <p:nvPr>
            <p:ph type="body" sz="quarter" idx="14" hasCustomPrompt="1"/>
          </p:nvPr>
        </p:nvSpPr>
        <p:spPr>
          <a:xfrm>
            <a:off x="3900142" y="3533495"/>
            <a:ext cx="3840480" cy="548640"/>
          </a:xfrm>
        </p:spPr>
        <p:txBody>
          <a:bodyPr/>
          <a:lstStyle/>
          <a:p>
            <a: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Oct. 3 through Oct. 25.</a:t>
            </a:r>
          </a:p>
        </p:txBody>
      </p:sp>
      <p:sp>
        <p:nvSpPr>
          <p:cNvPr id="8" name="txt_wq_ecosystem"/>
          <p:cNvSpPr>
            <a:spLocks noGrp="1"/>
          </p:cNvSpPr>
          <p:nvPr>
            <p:ph type="body" sz="quarter" idx="24"/>
          </p:nvPr>
        </p:nvSpPr>
        <p:spPr>
          <a:xfrm>
            <a:off x="0" y="6906271"/>
            <a:ext cx="3931920" cy="3017520"/>
          </a:xfrm>
        </p:spPr>
        <p:txBody>
          <a:bodyPr/>
          <a:lstStyle/>
          <a:p>
            <a:r>
              <a:t>Salinity and dissolved oxygen levels recorded at Pellicer Creek show initial and post-storm impacts on water quality. Salinity levels quickly dropped as Matthew traveled along the Florida coast and remained at lower levels for more than a week after the hurrican had passed. Dissolved oxygen levels were impacted as well but the post-storm levels rebounded to pre-storm levels within a few short days. 
Dramatic changes in salinity and lower levels of oxygen (&lt;4 mg/L)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dirty="0"/>
              <a:t>Oyster reef in the Matanzas River </a:t>
            </a:r>
            <a:endParaRPr lang="en-US" dirty="0"/>
          </a:p>
          <a:p>
            <a:r>
              <a:rPr dirty="0"/>
              <a:t>south of St. Augustine, Florida.</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sp>
        <p:nvSpPr>
          <p:cNvPr id="13" name="TextBox 12">
            <a:extLst>
              <a:ext uri="{FF2B5EF4-FFF2-40B4-BE49-F238E27FC236}">
                <a16:creationId xmlns:a16="http://schemas.microsoft.com/office/drawing/2014/main" id="{AD06ED5D-A754-42D9-8E39-3FBEBF0F9AA1}"/>
              </a:ext>
            </a:extLst>
          </p:cNvPr>
          <p:cNvSpPr txBox="1"/>
          <p:nvPr/>
        </p:nvSpPr>
        <p:spPr>
          <a:xfrm>
            <a:off x="514960" y="5739615"/>
            <a:ext cx="1250339" cy="400110"/>
          </a:xfrm>
          <a:prstGeom prst="rect">
            <a:avLst/>
          </a:prstGeom>
          <a:noFill/>
        </p:spPr>
        <p:txBody>
          <a:bodyPr wrap="square" rtlCol="0">
            <a:spAutoFit/>
          </a:bodyPr>
          <a:lstStyle/>
          <a:p>
            <a:r>
              <a:rPr lang="en-US" sz="1000" b="1" dirty="0">
                <a:solidFill>
                  <a:srgbClr val="247BA0"/>
                </a:solidFill>
              </a:rPr>
              <a:t>Pre-Storm</a:t>
            </a:r>
          </a:p>
          <a:p>
            <a:r>
              <a:rPr lang="en-US" sz="1000" b="1" dirty="0">
                <a:solidFill>
                  <a:srgbClr val="247BA0"/>
                </a:solidFill>
              </a:rPr>
              <a:t>Levels ~23 - &gt;30 </a:t>
            </a:r>
            <a:r>
              <a:rPr lang="en-US" sz="1000" b="1" dirty="0" err="1">
                <a:solidFill>
                  <a:srgbClr val="247BA0"/>
                </a:solidFill>
              </a:rPr>
              <a:t>psu</a:t>
            </a:r>
            <a:endParaRPr lang="en-US" sz="1000" b="1" dirty="0">
              <a:solidFill>
                <a:srgbClr val="247BA0"/>
              </a:solidFill>
            </a:endParaRPr>
          </a:p>
        </p:txBody>
      </p:sp>
      <p:sp>
        <p:nvSpPr>
          <p:cNvPr id="14" name="TextBox 13">
            <a:extLst>
              <a:ext uri="{FF2B5EF4-FFF2-40B4-BE49-F238E27FC236}">
                <a16:creationId xmlns:a16="http://schemas.microsoft.com/office/drawing/2014/main" id="{B71DE07A-F0A2-4F25-A0C1-8C3B88AFE26F}"/>
              </a:ext>
            </a:extLst>
          </p:cNvPr>
          <p:cNvSpPr txBox="1"/>
          <p:nvPr/>
        </p:nvSpPr>
        <p:spPr>
          <a:xfrm>
            <a:off x="1283958" y="4829145"/>
            <a:ext cx="1478291" cy="400110"/>
          </a:xfrm>
          <a:prstGeom prst="rect">
            <a:avLst/>
          </a:prstGeom>
          <a:noFill/>
        </p:spPr>
        <p:txBody>
          <a:bodyPr wrap="square" rtlCol="0">
            <a:spAutoFit/>
          </a:bodyPr>
          <a:lstStyle/>
          <a:p>
            <a:r>
              <a:rPr lang="en-US" sz="1000" b="1" dirty="0">
                <a:solidFill>
                  <a:srgbClr val="247BA0"/>
                </a:solidFill>
              </a:rPr>
              <a:t>Post-Storm Levels </a:t>
            </a:r>
          </a:p>
          <a:p>
            <a:r>
              <a:rPr lang="en-US" sz="1000" b="1" dirty="0">
                <a:solidFill>
                  <a:srgbClr val="247BA0"/>
                </a:solidFill>
              </a:rPr>
              <a:t>~&lt;10 - &lt;20 </a:t>
            </a:r>
            <a:r>
              <a:rPr lang="en-US" sz="1000" b="1" dirty="0" err="1">
                <a:solidFill>
                  <a:srgbClr val="247BA0"/>
                </a:solidFill>
              </a:rPr>
              <a:t>psu</a:t>
            </a:r>
            <a:endParaRPr lang="en-US" sz="1000" b="1" dirty="0">
              <a:solidFill>
                <a:srgbClr val="247BA0"/>
              </a:solidFill>
            </a:endParaRPr>
          </a:p>
        </p:txBody>
      </p:sp>
      <p:sp>
        <p:nvSpPr>
          <p:cNvPr id="15" name="TextBox 14">
            <a:extLst>
              <a:ext uri="{FF2B5EF4-FFF2-40B4-BE49-F238E27FC236}">
                <a16:creationId xmlns:a16="http://schemas.microsoft.com/office/drawing/2014/main" id="{7D15D16E-3F0F-411C-80BB-F4510178C0A8}"/>
              </a:ext>
            </a:extLst>
          </p:cNvPr>
          <p:cNvSpPr txBox="1"/>
          <p:nvPr/>
        </p:nvSpPr>
        <p:spPr>
          <a:xfrm>
            <a:off x="4325717" y="5334217"/>
            <a:ext cx="1183662" cy="553998"/>
          </a:xfrm>
          <a:prstGeom prst="rect">
            <a:avLst/>
          </a:prstGeom>
          <a:noFill/>
        </p:spPr>
        <p:txBody>
          <a:bodyPr wrap="square" rtlCol="0">
            <a:spAutoFit/>
          </a:bodyPr>
          <a:lstStyle/>
          <a:p>
            <a:r>
              <a:rPr lang="en-US" sz="1000" b="1" dirty="0">
                <a:solidFill>
                  <a:srgbClr val="247BA0"/>
                </a:solidFill>
              </a:rPr>
              <a:t>Pre-Storm</a:t>
            </a:r>
          </a:p>
          <a:p>
            <a:r>
              <a:rPr lang="en-US" sz="1000" b="1" dirty="0">
                <a:solidFill>
                  <a:srgbClr val="247BA0"/>
                </a:solidFill>
              </a:rPr>
              <a:t>Levels </a:t>
            </a:r>
          </a:p>
          <a:p>
            <a:r>
              <a:rPr lang="en-US" sz="1000" b="1" dirty="0">
                <a:solidFill>
                  <a:srgbClr val="247BA0"/>
                </a:solidFill>
              </a:rPr>
              <a:t>&gt;3.5 - 6 mg/L</a:t>
            </a:r>
          </a:p>
        </p:txBody>
      </p:sp>
      <p:sp>
        <p:nvSpPr>
          <p:cNvPr id="16" name="TextBox 15">
            <a:extLst>
              <a:ext uri="{FF2B5EF4-FFF2-40B4-BE49-F238E27FC236}">
                <a16:creationId xmlns:a16="http://schemas.microsoft.com/office/drawing/2014/main" id="{7749E788-E2B9-44DF-A1CC-5E822F398606}"/>
              </a:ext>
            </a:extLst>
          </p:cNvPr>
          <p:cNvSpPr txBox="1"/>
          <p:nvPr/>
        </p:nvSpPr>
        <p:spPr>
          <a:xfrm>
            <a:off x="5246358" y="5816559"/>
            <a:ext cx="1687842" cy="246221"/>
          </a:xfrm>
          <a:prstGeom prst="rect">
            <a:avLst/>
          </a:prstGeom>
          <a:noFill/>
        </p:spPr>
        <p:txBody>
          <a:bodyPr wrap="square" rtlCol="0">
            <a:spAutoFit/>
          </a:bodyPr>
          <a:lstStyle/>
          <a:p>
            <a:r>
              <a:rPr lang="en-US" sz="1000" b="1" dirty="0">
                <a:solidFill>
                  <a:srgbClr val="247BA0"/>
                </a:solidFill>
              </a:rPr>
              <a:t>Post-Storm Levels &lt;1 mg/L</a:t>
            </a:r>
          </a:p>
        </p:txBody>
      </p:sp>
      <p:graphicFrame>
        <p:nvGraphicFramePr>
          <p:cNvPr id="17" name="Table 32">
            <a:extLst>
              <a:ext uri="{FF2B5EF4-FFF2-40B4-BE49-F238E27FC236}">
                <a16:creationId xmlns:a16="http://schemas.microsoft.com/office/drawing/2014/main" id="{1CE0B5FA-1F0D-42F4-A2C3-B8833D19B29B}"/>
              </a:ext>
            </a:extLst>
          </p:cNvPr>
          <p:cNvGraphicFramePr>
            <a:graphicFrameLocks noGrp="1"/>
          </p:cNvGraphicFramePr>
          <p:nvPr>
            <p:extLst>
              <p:ext uri="{D42A27DB-BD31-4B8C-83A1-F6EECF244321}">
                <p14:modId xmlns:p14="http://schemas.microsoft.com/office/powerpoint/2010/main" val="4111948866"/>
              </p:ext>
            </p:extLst>
          </p:nvPr>
        </p:nvGraphicFramePr>
        <p:xfrm>
          <a:off x="1633691" y="693386"/>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Depth Maximum </a:t>
                      </a:r>
                    </a:p>
                    <a:p>
                      <a:pPr algn="ctr" fontAlgn="ctr"/>
                      <a:r>
                        <a:rPr lang="en-US" sz="900" b="0" i="1" u="none" strike="noStrike" dirty="0">
                          <a:solidFill>
                            <a:srgbClr val="FFFFFF"/>
                          </a:solidFill>
                          <a:effectLst/>
                          <a:latin typeface="Calibri" panose="020F0502020204030204" pitchFamily="34" charset="0"/>
                        </a:rPr>
                        <a:t>(</a:t>
                      </a:r>
                      <a:r>
                        <a:rPr lang="en-US" sz="900" b="0" i="1" u="none" strike="noStrike" dirty="0" err="1">
                          <a:solidFill>
                            <a:srgbClr val="FFFFFF"/>
                          </a:solidFill>
                          <a:effectLst/>
                          <a:latin typeface="Calibri" panose="020F0502020204030204" pitchFamily="34" charset="0"/>
                        </a:rPr>
                        <a:t>ft</a:t>
                      </a:r>
                      <a:r>
                        <a:rPr lang="en-US" sz="900" b="0" i="1" u="none" strike="noStrike" dirty="0">
                          <a:solidFill>
                            <a:srgbClr val="FFFFFF"/>
                          </a:solidFill>
                          <a:effectLst/>
                          <a:latin typeface="Calibri" panose="020F0502020204030204" pitchFamily="34" charset="0"/>
                        </a:rPr>
                        <a: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Salinity Minimum </a:t>
                      </a:r>
                    </a:p>
                    <a:p>
                      <a:pPr algn="ctr" fontAlgn="ctr"/>
                      <a:r>
                        <a:rPr lang="en-US" sz="900" b="0" i="1" u="none" strike="noStrike" dirty="0">
                          <a:solidFill>
                            <a:srgbClr val="FFFFFF"/>
                          </a:solidFill>
                          <a:effectLst/>
                          <a:latin typeface="Calibri" panose="020F0502020204030204" pitchFamily="34" charset="0"/>
                        </a:rPr>
                        <a:t>(</a:t>
                      </a:r>
                      <a:r>
                        <a:rPr lang="en-US" sz="900" b="0" i="1" u="none" strike="noStrike" dirty="0" err="1">
                          <a:solidFill>
                            <a:srgbClr val="FFFFFF"/>
                          </a:solidFill>
                          <a:effectLst/>
                          <a:latin typeface="Calibri" panose="020F0502020204030204" pitchFamily="34" charset="0"/>
                        </a:rPr>
                        <a:t>psu</a:t>
                      </a:r>
                      <a:r>
                        <a:rPr lang="en-US" sz="900" b="0" i="1" u="none" strike="noStrike" dirty="0">
                          <a:solidFill>
                            <a:srgbClr val="FFFFFF"/>
                          </a:solidFill>
                          <a:effectLst/>
                          <a:latin typeface="Calibri" panose="020F0502020204030204" pitchFamily="34" charset="0"/>
                        </a:rPr>
                        <a: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Salinity Maximum </a:t>
                      </a:r>
                    </a:p>
                    <a:p>
                      <a:pPr algn="ctr" fontAlgn="ctr"/>
                      <a:r>
                        <a:rPr lang="en-US" sz="900" b="0" i="1" u="none" strike="noStrike" dirty="0">
                          <a:solidFill>
                            <a:srgbClr val="FFFFFF"/>
                          </a:solidFill>
                          <a:effectLst/>
                          <a:latin typeface="Calibri" panose="020F0502020204030204" pitchFamily="34" charset="0"/>
                        </a:rPr>
                        <a:t>(</a:t>
                      </a:r>
                      <a:r>
                        <a:rPr lang="en-US" sz="900" b="0" i="1" u="none" strike="noStrike" dirty="0" err="1">
                          <a:solidFill>
                            <a:srgbClr val="FFFFFF"/>
                          </a:solidFill>
                          <a:effectLst/>
                          <a:latin typeface="Calibri" panose="020F0502020204030204" pitchFamily="34" charset="0"/>
                        </a:rPr>
                        <a:t>psu</a:t>
                      </a:r>
                      <a:r>
                        <a:rPr lang="en-US" sz="900" b="0" i="1" u="none" strike="noStrike" dirty="0">
                          <a:solidFill>
                            <a:srgbClr val="FFFFFF"/>
                          </a:solidFill>
                          <a:effectLst/>
                          <a:latin typeface="Calibri" panose="020F0502020204030204" pitchFamily="34" charset="0"/>
                        </a:rPr>
                        <a:t>)</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Dissolved Oxygen Minimum </a:t>
                      </a:r>
                      <a:r>
                        <a:rPr lang="en-US" sz="900" b="0" i="1" u="none" strike="noStrike" dirty="0">
                          <a:solidFill>
                            <a:srgbClr val="FFFFFF"/>
                          </a:solidFill>
                          <a:effectLst/>
                          <a:latin typeface="Calibri" panose="020F0502020204030204" pitchFamily="34" charset="0"/>
                        </a:rPr>
                        <a:t>(mg/L)</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Dissolved Oxygen Maximum </a:t>
                      </a:r>
                      <a:r>
                        <a:rPr lang="en-US" sz="900" b="0" i="1" u="none" strike="noStrike" dirty="0">
                          <a:solidFill>
                            <a:srgbClr val="FFFFFF"/>
                          </a:solidFill>
                          <a:effectLst/>
                          <a:latin typeface="Calibri" panose="020F0502020204030204" pitchFamily="34" charset="0"/>
                        </a:rPr>
                        <a:t>(mg/L)</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10/5/2016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7.02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7.41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26.0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3.1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6.0</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54636">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9.88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27.7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32.2</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3.5</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6.4</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54636">
                <a:tc>
                  <a:txBody>
                    <a:bodyPr/>
                    <a:lstStyle/>
                    <a:p>
                      <a:pPr algn="ctr" fontAlgn="ctr"/>
                      <a:r>
                        <a:rPr lang="en-US" sz="1000" b="1" i="0" u="none" strike="noStrike" dirty="0" err="1">
                          <a:solidFill>
                            <a:schemeClr val="tx1"/>
                          </a:solidFill>
                          <a:effectLst/>
                          <a:latin typeface="Calibri" panose="020F0502020204030204" pitchFamily="34" charset="0"/>
                        </a:rPr>
                        <a:t>Pellicer</a:t>
                      </a:r>
                      <a:r>
                        <a:rPr lang="en-US" sz="1000" b="1" i="0" u="none" strike="noStrike" dirty="0">
                          <a:solidFill>
                            <a:schemeClr val="tx1"/>
                          </a:solidFill>
                          <a:effectLst/>
                          <a:latin typeface="Calibri" panose="020F0502020204030204" pitchFamily="34" charset="0"/>
                        </a:rPr>
                        <a:t>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10/8/2016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8.99</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8.1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29.1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1.3</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chemeClr val="tx1"/>
                          </a:solidFill>
                          <a:effectLst/>
                          <a:latin typeface="Calibri" panose="020F0502020204030204" pitchFamily="34" charset="0"/>
                        </a:rPr>
                        <a:t>5.7</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Pellicer Creek</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10/9/2016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6.86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3.8</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20.6</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3.1</a:t>
                      </a:r>
                    </a:p>
                  </a:txBody>
                  <a:tcPr marL="9525" marR="9525" marT="952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8" name="Rectangle 17"/>
          <p:cNvSpPr/>
          <p:nvPr/>
        </p:nvSpPr>
        <p:spPr>
          <a:xfrm>
            <a:off x="4376042" y="2400997"/>
            <a:ext cx="816931"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22386" y="2400997"/>
            <a:ext cx="816931"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Kaitlyn Dietz, Coastal Training Coordinator
e: gtmresearchreserve@gtmnerr.org
p: 904.823.4500</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hlinkClick r:id="rId2"/>
              </a:rPr>
              <a:t>www.nerrsdata.org </a:t>
            </a:r>
            <a:r>
              <a:rPr dirty="0"/>
              <a:t>to view and download weather and water quality data from GTM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a:t>
            </a:r>
            <a:r>
              <a:rPr b="1" dirty="0">
                <a:hlinkClick r:id="rId3"/>
              </a:rPr>
              <a:t>www.gtmnerr.org</a:t>
            </a:r>
            <a:r>
              <a:rPr dirty="0"/>
              <a:t>. 
For video, news updates, and online storm data and </a:t>
            </a:r>
            <a:endParaRPr lang="en-US" dirty="0"/>
          </a:p>
          <a:p>
            <a:r>
              <a:rPr dirty="0"/>
              <a:t>prediction visualization tools, check out our Storm Story Map at </a:t>
            </a:r>
            <a:r>
              <a:rPr b="1"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@GTMResearchReserve</a:t>
            </a:r>
          </a:p>
        </p:txBody>
      </p:sp>
      <p:pic>
        <p:nvPicPr>
          <p:cNvPr id="6" name="img_nerr_1"/>
          <p:cNvPicPr>
            <a:picLocks noGrp="1"/>
          </p:cNvPicPr>
          <p:nvPr>
            <p:ph type="pic" sz="quarter" idx="19"/>
          </p:nvPr>
        </p:nvPicPr>
        <p:blipFill>
          <a:blip r:embed="rId4" cstate="print"/>
          <a:stretch>
            <a:fillRect/>
          </a:stretch>
        </p:blipFill>
        <p:spPr>
          <a:xfrm>
            <a:off x="4671391"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65672"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1391"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1391"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2959</TotalTime>
  <Words>1447</Words>
  <Application>Microsoft Office PowerPoint</Application>
  <PresentationFormat>Custom</PresentationFormat>
  <Paragraphs>167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144</cp:revision>
  <dcterms:created xsi:type="dcterms:W3CDTF">2021-12-21T14:21:49Z</dcterms:created>
  <dcterms:modified xsi:type="dcterms:W3CDTF">2022-05-16T15:16:36Z</dcterms:modified>
</cp:coreProperties>
</file>